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0" r:id="rId7"/>
    <p:sldId id="261" r:id="rId8"/>
    <p:sldId id="268" r:id="rId9"/>
    <p:sldId id="259" r:id="rId10"/>
    <p:sldId id="266" r:id="rId11"/>
    <p:sldId id="267" r:id="rId12"/>
    <p:sldId id="269" r:id="rId13"/>
    <p:sldId id="258" r:id="rId14"/>
    <p:sldId id="25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FB1bG86fzE" TargetMode="External"/><Relationship Id="rId2" Type="http://schemas.openxmlformats.org/officeDocument/2006/relationships/hyperlink" Target="https://www.youtube.com/watch?v=AQ3hjymiCC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-media-cache-ak0.pinimg.com/736x/c3/5b/f7/c35bf733d2b8cbc33959f33e0b66ed3c.jpg?vm=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Q3hjymiCCg" TargetMode="External"/><Relationship Id="rId2" Type="http://schemas.openxmlformats.org/officeDocument/2006/relationships/hyperlink" Target="https://www.youtube.com/watch?v=weuLejJdUu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pp71BH0Ulv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Emotional Health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7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Emotions Work…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b="1" dirty="0" smtClean="0">
                <a:solidFill>
                  <a:schemeClr val="tx1"/>
                </a:solidFill>
              </a:rPr>
              <a:t>How </a:t>
            </a:r>
            <a:r>
              <a:rPr lang="en-CA" sz="2400" b="1" dirty="0">
                <a:solidFill>
                  <a:schemeClr val="tx1"/>
                </a:solidFill>
              </a:rPr>
              <a:t>the brain works</a:t>
            </a:r>
          </a:p>
          <a:p>
            <a:r>
              <a:rPr lang="en-CA" sz="2400" b="1" dirty="0" smtClean="0">
                <a:solidFill>
                  <a:schemeClr val="tx1"/>
                </a:solidFill>
              </a:rPr>
              <a:t> </a:t>
            </a:r>
            <a:r>
              <a:rPr lang="en-CA" sz="2400" b="1" dirty="0">
                <a:solidFill>
                  <a:schemeClr val="tx1"/>
                </a:solidFill>
              </a:rPr>
              <a:t>Identification of emotions</a:t>
            </a:r>
          </a:p>
          <a:p>
            <a:r>
              <a:rPr lang="en-CA" sz="2400" b="1" dirty="0" smtClean="0">
                <a:solidFill>
                  <a:schemeClr val="tx1"/>
                </a:solidFill>
              </a:rPr>
              <a:t>Emotional </a:t>
            </a:r>
            <a:r>
              <a:rPr lang="en-CA" sz="2400" b="1" dirty="0">
                <a:solidFill>
                  <a:schemeClr val="tx1"/>
                </a:solidFill>
              </a:rPr>
              <a:t>triggers</a:t>
            </a:r>
          </a:p>
          <a:p>
            <a:r>
              <a:rPr lang="en-CA" sz="2400" b="1" dirty="0" smtClean="0">
                <a:solidFill>
                  <a:schemeClr val="tx1"/>
                </a:solidFill>
              </a:rPr>
              <a:t>Positive </a:t>
            </a:r>
            <a:r>
              <a:rPr lang="en-CA" sz="2400" b="1" dirty="0">
                <a:solidFill>
                  <a:schemeClr val="tx1"/>
                </a:solidFill>
              </a:rPr>
              <a:t>self-regard</a:t>
            </a:r>
          </a:p>
          <a:p>
            <a:r>
              <a:rPr lang="en-CA" sz="2400" b="1" dirty="0" smtClean="0">
                <a:solidFill>
                  <a:schemeClr val="tx1"/>
                </a:solidFill>
              </a:rPr>
              <a:t>Application </a:t>
            </a:r>
            <a:r>
              <a:rPr lang="en-CA" sz="2400" b="1" dirty="0">
                <a:solidFill>
                  <a:schemeClr val="tx1"/>
                </a:solidFill>
              </a:rPr>
              <a:t>of personal </a:t>
            </a:r>
            <a:r>
              <a:rPr lang="en-CA" sz="2400" b="1" dirty="0" smtClean="0">
                <a:solidFill>
                  <a:schemeClr val="tx1"/>
                </a:solidFill>
              </a:rPr>
              <a:t>awareness (Emotional Intelligence)</a:t>
            </a:r>
            <a:endParaRPr lang="en-CA" sz="24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9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Brain -Limbic System: Emotional Control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057400"/>
            <a:ext cx="4812957" cy="4038600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CA" sz="3200" b="1" dirty="0">
                <a:solidFill>
                  <a:schemeClr val="tx1"/>
                </a:solidFill>
              </a:rPr>
              <a:t>Hippocampus: emotions &amp; memory</a:t>
            </a:r>
            <a:br>
              <a:rPr lang="en-CA" sz="3200" b="1" dirty="0">
                <a:solidFill>
                  <a:schemeClr val="tx1"/>
                </a:solidFill>
              </a:rPr>
            </a:br>
            <a:r>
              <a:rPr lang="en-CA" sz="3200" b="1" dirty="0">
                <a:solidFill>
                  <a:schemeClr val="tx1"/>
                </a:solidFill>
              </a:rPr>
              <a:t/>
            </a:r>
            <a:br>
              <a:rPr lang="en-CA" sz="3200" b="1" dirty="0">
                <a:solidFill>
                  <a:schemeClr val="tx1"/>
                </a:solidFill>
              </a:rPr>
            </a:br>
            <a:r>
              <a:rPr lang="en-CA" sz="3200" b="1" dirty="0">
                <a:solidFill>
                  <a:schemeClr val="tx1"/>
                </a:solidFill>
              </a:rPr>
              <a:t>Amygdala: emotional  control &amp; fear control</a:t>
            </a:r>
            <a:br>
              <a:rPr lang="en-CA" sz="3200" b="1" dirty="0">
                <a:solidFill>
                  <a:schemeClr val="tx1"/>
                </a:solidFill>
              </a:rPr>
            </a:br>
            <a:r>
              <a:rPr lang="en-CA" sz="3200" b="1" dirty="0">
                <a:solidFill>
                  <a:schemeClr val="tx1"/>
                </a:solidFill>
              </a:rPr>
              <a:t/>
            </a:r>
            <a:br>
              <a:rPr lang="en-CA" sz="3200" b="1" dirty="0">
                <a:solidFill>
                  <a:schemeClr val="tx1"/>
                </a:solidFill>
              </a:rPr>
            </a:br>
            <a:r>
              <a:rPr lang="en-CA" sz="3200" b="1" dirty="0">
                <a:solidFill>
                  <a:schemeClr val="tx1"/>
                </a:solidFill>
              </a:rPr>
              <a:t>Hypothalamus: regulates fear &amp; aggression</a:t>
            </a:r>
            <a:br>
              <a:rPr lang="en-CA" sz="3200" b="1" dirty="0">
                <a:solidFill>
                  <a:schemeClr val="tx1"/>
                </a:solidFill>
              </a:rPr>
            </a:br>
            <a:endParaRPr lang="en-CA" sz="32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5957" y="1657898"/>
            <a:ext cx="5881008" cy="4837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4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Strategies to help us deal with our emotions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Take 5 minutes – walk away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Breathing: 3 deep breaths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Reflection – what happened?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Talk to a mentor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Journal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Exercise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Listen to music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Seek help form a professional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0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Inside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>
                <a:hlinkClick r:id="rId2"/>
              </a:rPr>
              <a:t>In your notes identify the different emotions:</a:t>
            </a:r>
          </a:p>
          <a:p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www.youtube.com/watch?v=AQ3hjymiCCg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https://www.youtube.com/watch?v=_</a:t>
            </a:r>
            <a:r>
              <a:rPr lang="en-US" dirty="0" smtClean="0">
                <a:hlinkClick r:id="rId3"/>
              </a:rPr>
              <a:t>FB1bG86fzE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Coping Strategies </a:t>
            </a:r>
            <a:br>
              <a:rPr lang="en-US" dirty="0" smtClean="0"/>
            </a:br>
            <a:r>
              <a:rPr lang="en-US" dirty="0" smtClean="0"/>
              <a:t>Fortune Teller</a:t>
            </a:r>
            <a:endParaRPr lang="en-US" dirty="0"/>
          </a:p>
        </p:txBody>
      </p:sp>
      <p:pic>
        <p:nvPicPr>
          <p:cNvPr id="1026" name="Picture 2" descr="Coping Strategies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9909" y="1240971"/>
            <a:ext cx="5963834" cy="508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794275" y="2305595"/>
            <a:ext cx="4754880" cy="4023360"/>
          </a:xfrm>
        </p:spPr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s-media-cache-ak0.pinimg.com/736x/c3/5b/f7/c35bf733d2b8cbc33959f33e0b66ed3c.jpg?vm=r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6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Human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Happy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Sad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Love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Hate 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Anger</a:t>
            </a:r>
          </a:p>
          <a:p>
            <a:r>
              <a:rPr lang="en-US" sz="3200" b="1" dirty="0" smtClean="0">
                <a:solidFill>
                  <a:schemeClr val="tx1"/>
                </a:solidFill>
              </a:rPr>
              <a:t>Fear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http://graphics.wsj.com/emoji/img/facts_8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06" b="9735"/>
          <a:stretch/>
        </p:blipFill>
        <p:spPr bwMode="auto">
          <a:xfrm>
            <a:off x="3558746" y="2057400"/>
            <a:ext cx="7659759" cy="3172139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13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Expressing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18735"/>
            <a:ext cx="9872871" cy="4819135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People express emotions in a </a:t>
            </a:r>
            <a:r>
              <a:rPr lang="en-US" sz="3200" b="1" u="sng" dirty="0">
                <a:solidFill>
                  <a:schemeClr val="tx1"/>
                </a:solidFill>
              </a:rPr>
              <a:t>variety</a:t>
            </a:r>
            <a:r>
              <a:rPr lang="en-US" sz="3200" b="1" dirty="0">
                <a:solidFill>
                  <a:schemeClr val="tx1"/>
                </a:solidFill>
              </a:rPr>
              <a:t> of ways.</a:t>
            </a:r>
          </a:p>
          <a:p>
            <a:pPr marL="695325" lvl="1" indent="-136525">
              <a:buClrTx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How do children express emotions?</a:t>
            </a:r>
          </a:p>
          <a:p>
            <a:pPr marL="695325" lvl="1" indent="-136525">
              <a:buClrTx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How do teens express emotions?</a:t>
            </a:r>
          </a:p>
          <a:p>
            <a:pPr marL="695325" lvl="1" indent="-136525">
              <a:buClrTx/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How do adults express emotions? 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tx1"/>
                </a:solidFill>
              </a:rPr>
              <a:t>We </a:t>
            </a:r>
            <a:r>
              <a:rPr lang="en-US" sz="3200" b="1" dirty="0">
                <a:solidFill>
                  <a:schemeClr val="tx1"/>
                </a:solidFill>
              </a:rPr>
              <a:t>learn how to control and express our emotions </a:t>
            </a:r>
            <a:r>
              <a:rPr lang="en-US" sz="3200" b="1" u="sng" dirty="0">
                <a:solidFill>
                  <a:schemeClr val="tx1"/>
                </a:solidFill>
              </a:rPr>
              <a:t>appropriately</a:t>
            </a:r>
            <a:r>
              <a:rPr lang="en-US" sz="3200" b="1" dirty="0">
                <a:solidFill>
                  <a:schemeClr val="tx1"/>
                </a:solidFill>
              </a:rPr>
              <a:t> as we grow </a:t>
            </a:r>
            <a:r>
              <a:rPr lang="en-US" sz="3200" b="1" u="sng" dirty="0">
                <a:solidFill>
                  <a:schemeClr val="tx1"/>
                </a:solidFill>
              </a:rPr>
              <a:t>older. 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Do you express your emotions differently around different people?  (Family, friends, work, school, etc.)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 of Uncontrolled Emotions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" indent="0">
              <a:buClrTx/>
              <a:buNone/>
            </a:pPr>
            <a:r>
              <a:rPr lang="en-US" sz="5000" b="1" dirty="0">
                <a:solidFill>
                  <a:schemeClr val="tx1"/>
                </a:solidFill>
              </a:rPr>
              <a:t>Mental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chemeClr val="tx1"/>
                </a:solidFill>
              </a:rPr>
              <a:t>Factors that affect an individual emotionally because of the behavior.</a:t>
            </a:r>
            <a:endParaRPr lang="en-US" sz="2800" b="1" dirty="0">
              <a:solidFill>
                <a:schemeClr val="tx1"/>
              </a:solidFill>
            </a:endParaRPr>
          </a:p>
          <a:p>
            <a:pPr marL="45720" indent="0">
              <a:buClrTx/>
              <a:buNone/>
            </a:pPr>
            <a:r>
              <a:rPr lang="en-US" sz="5000" b="1" dirty="0">
                <a:solidFill>
                  <a:schemeClr val="tx1"/>
                </a:solidFill>
              </a:rPr>
              <a:t>Social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chemeClr val="tx1"/>
                </a:solidFill>
              </a:rPr>
              <a:t>Effects on the community, family and individuals because of the behavior. </a:t>
            </a:r>
          </a:p>
          <a:p>
            <a:pPr marL="45720" indent="0">
              <a:buClrTx/>
              <a:buNone/>
            </a:pPr>
            <a:r>
              <a:rPr lang="en-US" sz="5000" b="1" dirty="0" smtClean="0">
                <a:solidFill>
                  <a:schemeClr val="tx1"/>
                </a:solidFill>
              </a:rPr>
              <a:t>Spiritual</a:t>
            </a:r>
            <a:endParaRPr lang="en-US" sz="5000" b="1" dirty="0">
              <a:solidFill>
                <a:schemeClr val="tx1"/>
              </a:solidFill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chemeClr val="tx1"/>
                </a:solidFill>
              </a:rPr>
              <a:t>Moral and religious values that are violated because of the behavior</a:t>
            </a:r>
            <a:r>
              <a:rPr lang="en-US" sz="34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>
              <a:buClrTx/>
              <a:buNone/>
            </a:pPr>
            <a:r>
              <a:rPr lang="en-US" sz="5000" b="1" dirty="0">
                <a:solidFill>
                  <a:schemeClr val="tx1"/>
                </a:solidFill>
              </a:rPr>
              <a:t>Physical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schemeClr val="tx1"/>
                </a:solidFill>
              </a:rPr>
              <a:t>Harm or injury that can come to people because of the behavior</a:t>
            </a:r>
            <a:r>
              <a:rPr lang="en-US" sz="3400" b="1" dirty="0" smtClean="0">
                <a:solidFill>
                  <a:schemeClr val="tx1"/>
                </a:solidFill>
              </a:rPr>
              <a:t>.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endParaRPr lang="en-US" sz="3400" b="1" dirty="0">
              <a:solidFill>
                <a:schemeClr val="tx1"/>
              </a:solidFill>
            </a:endParaRP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6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 of Uncontrolled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ClrTx/>
              <a:buNone/>
            </a:pPr>
            <a:r>
              <a:rPr lang="en-US" sz="3600" b="1" dirty="0">
                <a:solidFill>
                  <a:schemeClr val="tx1"/>
                </a:solidFill>
              </a:rPr>
              <a:t>Financial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Dollar costs to individuals and communities as a result of behavior.  </a:t>
            </a:r>
          </a:p>
          <a:p>
            <a:pPr marL="45720" indent="0">
              <a:buClrTx/>
              <a:buNone/>
            </a:pPr>
            <a:r>
              <a:rPr lang="en-US" sz="3600" b="1" dirty="0">
                <a:solidFill>
                  <a:schemeClr val="tx1"/>
                </a:solidFill>
              </a:rPr>
              <a:t>Legal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tx1"/>
                </a:solidFill>
              </a:rPr>
              <a:t>Results in choosing behaviors that are against the law.  </a:t>
            </a:r>
          </a:p>
          <a:p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627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to expressing your emotions…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68162"/>
            <a:ext cx="9872871" cy="4769708"/>
          </a:xfrm>
        </p:spPr>
        <p:txBody>
          <a:bodyPr>
            <a:normAutofit/>
          </a:bodyPr>
          <a:lstStyle/>
          <a:p>
            <a:pPr marL="45720" indent="0" eaLnBrk="0" hangingPunct="0">
              <a:lnSpc>
                <a:spcPct val="130000"/>
              </a:lnSpc>
              <a:buNone/>
            </a:pPr>
            <a:r>
              <a:rPr lang="en-US" altLang="en-US" sz="2400" b="1" u="sng" dirty="0" smtClean="0">
                <a:solidFill>
                  <a:schemeClr val="tx1"/>
                </a:solidFill>
              </a:rPr>
              <a:t>Recognize your feelings</a:t>
            </a:r>
          </a:p>
          <a:p>
            <a:r>
              <a:rPr lang="en-US" altLang="en-US" sz="2400" b="1" dirty="0">
                <a:solidFill>
                  <a:schemeClr val="tx1"/>
                </a:solidFill>
              </a:rPr>
              <a:t>Answer this question, “How do you feel?”</a:t>
            </a:r>
          </a:p>
          <a:p>
            <a:r>
              <a:rPr lang="en-US" altLang="en-US" sz="2400" b="1" dirty="0">
                <a:solidFill>
                  <a:schemeClr val="tx1"/>
                </a:solidFill>
              </a:rPr>
              <a:t>Monitor your nonverbal behavior.</a:t>
            </a:r>
          </a:p>
          <a:p>
            <a:r>
              <a:rPr lang="en-US" altLang="en-US" sz="2400" b="1" dirty="0">
                <a:solidFill>
                  <a:schemeClr val="tx1"/>
                </a:solidFill>
              </a:rPr>
              <a:t>Monitor your thoughts as well as your actions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.</a:t>
            </a:r>
          </a:p>
          <a:p>
            <a:pPr marL="45720" indent="0" eaLnBrk="0" hangingPunct="0">
              <a:lnSpc>
                <a:spcPct val="130000"/>
              </a:lnSpc>
              <a:buNone/>
            </a:pPr>
            <a:r>
              <a:rPr lang="en-US" altLang="en-US" sz="2400" b="1" u="sng" dirty="0" smtClean="0">
                <a:solidFill>
                  <a:schemeClr val="tx1"/>
                </a:solidFill>
              </a:rPr>
              <a:t>Think about how to describe your feelings</a:t>
            </a:r>
          </a:p>
          <a:p>
            <a:pPr eaLnBrk="0" hangingPunct="0">
              <a:lnSpc>
                <a:spcPct val="130000"/>
              </a:lnSpc>
              <a:buFontTx/>
              <a:buChar char="•"/>
            </a:pPr>
            <a:r>
              <a:rPr lang="en-US" altLang="en-US" sz="2400" b="1" dirty="0" smtClean="0">
                <a:solidFill>
                  <a:schemeClr val="tx1"/>
                </a:solidFill>
              </a:rPr>
              <a:t> </a:t>
            </a:r>
            <a:r>
              <a:rPr lang="en-US" altLang="en-US" sz="2400" b="1" dirty="0">
                <a:solidFill>
                  <a:schemeClr val="tx1"/>
                </a:solidFill>
              </a:rPr>
              <a:t>Use single words: “excited” or “depressed”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   What’s happening to you: “I’m on top of the world”</a:t>
            </a:r>
          </a:p>
          <a:p>
            <a:pPr eaLnBrk="0" hangingPunct="0">
              <a:lnSpc>
                <a:spcPct val="120000"/>
              </a:lnSpc>
              <a:buFontTx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   What you’d like to do: “I feel like giving up”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44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to expressing your emotions…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519881"/>
            <a:ext cx="9872871" cy="5004487"/>
          </a:xfrm>
        </p:spPr>
        <p:txBody>
          <a:bodyPr>
            <a:normAutofit lnSpcReduction="10000"/>
          </a:bodyPr>
          <a:lstStyle/>
          <a:p>
            <a:pPr marL="45720" indent="0" eaLnBrk="0" hangingPunct="0">
              <a:lnSpc>
                <a:spcPct val="110000"/>
              </a:lnSpc>
              <a:buNone/>
            </a:pPr>
            <a:r>
              <a:rPr lang="en-US" altLang="en-US" sz="2400" b="1" u="sng" dirty="0" smtClean="0">
                <a:solidFill>
                  <a:schemeClr val="tx1"/>
                </a:solidFill>
              </a:rPr>
              <a:t>Recognize the difference between thinking, feeling, and talking</a:t>
            </a:r>
          </a:p>
          <a:p>
            <a:pPr eaLnBrk="0" hangingPunct="0">
              <a:lnSpc>
                <a:spcPct val="110000"/>
              </a:lnSpc>
              <a:buFontTx/>
              <a:buChar char="•"/>
            </a:pPr>
            <a:r>
              <a:rPr lang="en-US" altLang="en-US" sz="2400" b="1" dirty="0" smtClean="0">
                <a:solidFill>
                  <a:schemeClr val="tx1"/>
                </a:solidFill>
              </a:rPr>
              <a:t>    Feeling </a:t>
            </a:r>
            <a:r>
              <a:rPr lang="en-US" altLang="en-US" sz="2400" b="1" dirty="0">
                <a:solidFill>
                  <a:schemeClr val="tx1"/>
                </a:solidFill>
              </a:rPr>
              <a:t>something, talking about it, and then acting on that       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en-US" sz="2400" b="1" dirty="0">
                <a:solidFill>
                  <a:schemeClr val="tx1"/>
                </a:solidFill>
              </a:rPr>
              <a:t>  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Feeling </a:t>
            </a:r>
            <a:r>
              <a:rPr lang="en-US" altLang="en-US" sz="2400" b="1" dirty="0">
                <a:solidFill>
                  <a:schemeClr val="tx1"/>
                </a:solidFill>
              </a:rPr>
              <a:t>can sometimes be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destructive </a:t>
            </a:r>
            <a:r>
              <a:rPr lang="en-US" altLang="en-US" sz="2400" b="1" dirty="0">
                <a:solidFill>
                  <a:schemeClr val="tx1"/>
                </a:solidFill>
              </a:rPr>
              <a:t>or liberating</a:t>
            </a:r>
          </a:p>
          <a:p>
            <a:pPr eaLnBrk="0" hangingPunct="0">
              <a:lnSpc>
                <a:spcPct val="110000"/>
              </a:lnSpc>
              <a:buFontTx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   Understand the consequences of your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actions</a:t>
            </a:r>
          </a:p>
          <a:p>
            <a:pPr marL="45720" indent="0" eaLnBrk="0" hangingPunct="0">
              <a:lnSpc>
                <a:spcPct val="110000"/>
              </a:lnSpc>
              <a:buNone/>
            </a:pPr>
            <a:r>
              <a:rPr lang="en-US" altLang="en-US" sz="2400" b="1" u="sng" dirty="0" smtClean="0">
                <a:solidFill>
                  <a:schemeClr val="tx1"/>
                </a:solidFill>
              </a:rPr>
              <a:t>Accept responsibility for your feelings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en-US" sz="2400" b="1" dirty="0" smtClean="0">
                <a:solidFill>
                  <a:schemeClr val="tx1"/>
                </a:solidFill>
              </a:rPr>
              <a:t>   Instead </a:t>
            </a:r>
            <a:r>
              <a:rPr lang="en-US" altLang="en-US" sz="2400" b="1" dirty="0">
                <a:solidFill>
                  <a:schemeClr val="tx1"/>
                </a:solidFill>
              </a:rPr>
              <a:t>of, “You make me so angry” say, “I am feeling angry”</a:t>
            </a:r>
          </a:p>
          <a:p>
            <a:pPr marL="45720" indent="0" eaLnBrk="0" hangingPunct="0">
              <a:lnSpc>
                <a:spcPct val="110000"/>
              </a:lnSpc>
              <a:buNone/>
            </a:pPr>
            <a:r>
              <a:rPr lang="en-US" altLang="en-US" sz="2400" b="1" u="sng" dirty="0" smtClean="0">
                <a:solidFill>
                  <a:schemeClr val="tx1"/>
                </a:solidFill>
              </a:rPr>
              <a:t>Consider when to share your feelings</a:t>
            </a:r>
          </a:p>
          <a:p>
            <a:pPr eaLnBrk="0" hangingPunct="0">
              <a:lnSpc>
                <a:spcPct val="110000"/>
              </a:lnSpc>
            </a:pPr>
            <a:r>
              <a:rPr lang="en-US" altLang="en-US" sz="2800" b="1" dirty="0" smtClean="0">
                <a:solidFill>
                  <a:schemeClr val="tx1"/>
                </a:solidFill>
              </a:rPr>
              <a:t>  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Wait </a:t>
            </a:r>
            <a:r>
              <a:rPr lang="en-US" altLang="en-US" sz="2400" b="1" dirty="0">
                <a:solidFill>
                  <a:schemeClr val="tx1"/>
                </a:solidFill>
              </a:rPr>
              <a:t>until you have thought out carefully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how </a:t>
            </a:r>
            <a:r>
              <a:rPr lang="en-US" altLang="en-US" sz="2400" b="1" dirty="0">
                <a:solidFill>
                  <a:schemeClr val="tx1"/>
                </a:solidFill>
              </a:rPr>
              <a:t>you might express your feelings in a way that </a:t>
            </a:r>
            <a:r>
              <a:rPr lang="en-US" altLang="en-US" sz="2400" b="1" dirty="0" smtClean="0">
                <a:solidFill>
                  <a:schemeClr val="tx1"/>
                </a:solidFill>
              </a:rPr>
              <a:t>would </a:t>
            </a:r>
            <a:r>
              <a:rPr lang="en-US" altLang="en-US" sz="2400" b="1" dirty="0">
                <a:solidFill>
                  <a:schemeClr val="tx1"/>
                </a:solidFill>
              </a:rPr>
              <a:t>be most likely to be heard. </a:t>
            </a:r>
          </a:p>
          <a:p>
            <a:pPr eaLnBrk="0" hangingPunct="0">
              <a:lnSpc>
                <a:spcPct val="110000"/>
              </a:lnSpc>
            </a:pPr>
            <a:endParaRPr lang="en-US" altLang="en-US" sz="2400" b="1" u="sng" dirty="0" smtClean="0">
              <a:solidFill>
                <a:schemeClr val="tx1"/>
              </a:solidFill>
            </a:endParaRPr>
          </a:p>
          <a:p>
            <a:pPr marL="45720" indent="0" eaLnBrk="0" hangingPunct="0">
              <a:lnSpc>
                <a:spcPct val="110000"/>
              </a:lnSpc>
              <a:buNone/>
            </a:pP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6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T</a:t>
            </a:r>
            <a:r>
              <a:rPr lang="en-US" sz="4800" dirty="0" smtClean="0">
                <a:solidFill>
                  <a:schemeClr val="tx1"/>
                </a:solidFill>
              </a:rPr>
              <a:t>he </a:t>
            </a:r>
            <a:r>
              <a:rPr lang="en-US" sz="4800" dirty="0">
                <a:solidFill>
                  <a:schemeClr val="tx1"/>
                </a:solidFill>
              </a:rPr>
              <a:t>capacity to be aware of, control, and express one's emotions, and to handle interpersonal relationships judiciously and empathetically.</a:t>
            </a:r>
          </a:p>
        </p:txBody>
      </p:sp>
    </p:spTree>
    <p:extLst>
      <p:ext uri="{BB962C8B-B14F-4D97-AF65-F5344CB8AC3E}">
        <p14:creationId xmlns:p14="http://schemas.microsoft.com/office/powerpoint/2010/main" val="132316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>
                <a:solidFill>
                  <a:schemeClr val="tx1"/>
                </a:solidFill>
                <a:hlinkClick r:id="rId2"/>
              </a:rPr>
              <a:t>What is EI? – more details</a:t>
            </a:r>
          </a:p>
          <a:p>
            <a:r>
              <a:rPr lang="en-US" dirty="0" smtClean="0">
                <a:solidFill>
                  <a:schemeClr val="tx1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www.youtube.com/watch?v=weuLejJdUu0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In your notes: How has EI and describe how and why you know this.</a:t>
            </a:r>
          </a:p>
          <a:p>
            <a:r>
              <a:rPr lang="en-US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3"/>
              </a:rPr>
              <a:t>www.youtube.com/watch?v=kdhjztWMnVw </a:t>
            </a:r>
            <a:endParaRPr lang="en-US" dirty="0">
              <a:solidFill>
                <a:schemeClr val="tx1"/>
              </a:solidFill>
              <a:hlinkClick r:id="rId3"/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Extra EI: </a:t>
            </a:r>
            <a:r>
              <a:rPr lang="en-US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dirty="0" smtClean="0">
                <a:solidFill>
                  <a:schemeClr val="tx1"/>
                </a:solidFill>
                <a:hlinkClick r:id="rId4"/>
              </a:rPr>
              <a:t>www.youtube.com/watch?v=pp71BH0UlvE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27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180</TotalTime>
  <Words>502</Words>
  <Application>Microsoft Office PowerPoint</Application>
  <PresentationFormat>Widescreen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Corbel</vt:lpstr>
      <vt:lpstr>Wingdings</vt:lpstr>
      <vt:lpstr>Basis</vt:lpstr>
      <vt:lpstr>Emotional Health</vt:lpstr>
      <vt:lpstr>Basic Human Emotions</vt:lpstr>
      <vt:lpstr>Expressing Emotions</vt:lpstr>
      <vt:lpstr>Consequence of Uncontrolled Emotions</vt:lpstr>
      <vt:lpstr>Consequence of Uncontrolled Emotions</vt:lpstr>
      <vt:lpstr>Guide to expressing your emotions…</vt:lpstr>
      <vt:lpstr>Guide to expressing your emotions…</vt:lpstr>
      <vt:lpstr>Emotional Intelligence</vt:lpstr>
      <vt:lpstr>Emotional Intelligence</vt:lpstr>
      <vt:lpstr>How Emotions Work…</vt:lpstr>
      <vt:lpstr>The Brain -Limbic System: Emotional Control</vt:lpstr>
      <vt:lpstr>Strategies to help us deal with our emotions </vt:lpstr>
      <vt:lpstr>Inside Out</vt:lpstr>
      <vt:lpstr>Emotional Coping Strategies  Fortune Teller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Rosine</dc:creator>
  <cp:lastModifiedBy>Mason Anderson</cp:lastModifiedBy>
  <cp:revision>13</cp:revision>
  <dcterms:created xsi:type="dcterms:W3CDTF">2017-03-23T11:31:54Z</dcterms:created>
  <dcterms:modified xsi:type="dcterms:W3CDTF">2017-03-23T15:31:22Z</dcterms:modified>
</cp:coreProperties>
</file>