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6" r:id="rId3"/>
    <p:sldId id="258" r:id="rId4"/>
    <p:sldId id="291" r:id="rId5"/>
    <p:sldId id="287" r:id="rId6"/>
    <p:sldId id="262" r:id="rId7"/>
    <p:sldId id="288" r:id="rId8"/>
    <p:sldId id="289" r:id="rId9"/>
    <p:sldId id="290" r:id="rId10"/>
  </p:sldIdLst>
  <p:sldSz cx="9144000" cy="6858000" type="screen4x3"/>
  <p:notesSz cx="7077075" cy="8955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" d="100"/>
          <a:sy n="12" d="100"/>
        </p:scale>
        <p:origin x="-30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DB15-EBDA-47B2-9F6C-9FE9D6A5A9DD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53667"/>
            <a:ext cx="5661660" cy="402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8B1EF-4971-473D-BF94-AC0B4F878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B1EF-4971-473D-BF94-AC0B4F878C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B1EF-4971-473D-BF94-AC0B4F878C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B1EF-4971-473D-BF94-AC0B4F878C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B1EF-4971-473D-BF94-AC0B4F878C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B1EF-4971-473D-BF94-AC0B4F878C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B1EF-4971-473D-BF94-AC0B4F878C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B1EF-4971-473D-BF94-AC0B4F878C7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B1EF-4971-473D-BF94-AC0B4F878C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B1EF-4971-473D-BF94-AC0B4F878C7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48200"/>
            <a:ext cx="9144000" cy="1981200"/>
          </a:xfrm>
        </p:spPr>
        <p:txBody>
          <a:bodyPr>
            <a:noAutofit/>
          </a:bodyPr>
          <a:lstStyle/>
          <a:p>
            <a:r>
              <a:rPr lang="en-US" sz="20200" b="1" dirty="0"/>
              <a:t>First-aid</a:t>
            </a:r>
          </a:p>
        </p:txBody>
      </p:sp>
      <p:sp>
        <p:nvSpPr>
          <p:cNvPr id="4" name="Cross 3"/>
          <p:cNvSpPr/>
          <p:nvPr/>
        </p:nvSpPr>
        <p:spPr>
          <a:xfrm>
            <a:off x="2514600" y="381000"/>
            <a:ext cx="3810000" cy="3810000"/>
          </a:xfrm>
          <a:prstGeom prst="plus">
            <a:avLst>
              <a:gd name="adj" fmla="val 355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6 Lifesaving Skills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Stay calm/assertive in an emergency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Treat for shock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Prevent disease transmission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Stop severe bleeding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Prevent further injury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CPR</a:t>
            </a:r>
            <a:endParaRPr lang="en-US" dirty="0"/>
          </a:p>
        </p:txBody>
      </p:sp>
      <p:pic>
        <p:nvPicPr>
          <p:cNvPr id="4" name="Picture 3" descr="2006 01 15 Longboarding avulsion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1" y="3714087"/>
            <a:ext cx="4191000" cy="3143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1. Stay Calm</a:t>
            </a:r>
            <a:endParaRPr lang="en-US" sz="48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dirty="0" smtClean="0"/>
              <a:t>You can’t help unless you are calm</a:t>
            </a:r>
          </a:p>
          <a:p>
            <a:pPr algn="ctr">
              <a:buFontTx/>
              <a:buNone/>
            </a:pPr>
            <a:r>
              <a:rPr lang="en-US" dirty="0" smtClean="0"/>
              <a:t>Your calmness and confidence is comforting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What works for me:</a:t>
            </a:r>
            <a:endParaRPr lang="en-US" dirty="0"/>
          </a:p>
          <a:p>
            <a:r>
              <a:rPr lang="en-US" dirty="0"/>
              <a:t>Close your </a:t>
            </a:r>
            <a:r>
              <a:rPr lang="en-US" dirty="0" smtClean="0"/>
              <a:t>eyes</a:t>
            </a:r>
            <a:endParaRPr lang="en-US" dirty="0"/>
          </a:p>
          <a:p>
            <a:r>
              <a:rPr lang="en-US" dirty="0"/>
              <a:t>Take several deep breaths</a:t>
            </a:r>
          </a:p>
          <a:p>
            <a:r>
              <a:rPr lang="en-US" dirty="0" smtClean="0"/>
              <a:t>Pretend to have </a:t>
            </a:r>
            <a:r>
              <a:rPr lang="en-US" i="1" dirty="0" smtClean="0"/>
              <a:t>sangfroid</a:t>
            </a:r>
          </a:p>
        </p:txBody>
      </p:sp>
      <p:pic>
        <p:nvPicPr>
          <p:cNvPr id="4" name="Picture 2" descr="http://charlespaolino.files.wordpress.com/2009/09/al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794000"/>
            <a:ext cx="3048000" cy="4064000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8229600" y="228600"/>
            <a:ext cx="6858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006 01 15 Longboarding avulsion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79" r="2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aharmer\Desktop\shock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3330"/>
            <a:ext cx="4572000" cy="30746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2. Treat for Shock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Shock = Psychological reaction to trauma</a:t>
            </a:r>
          </a:p>
          <a:p>
            <a:pPr algn="ctr">
              <a:buNone/>
            </a:pPr>
            <a:r>
              <a:rPr lang="en-US" i="1" dirty="0" smtClean="0"/>
              <a:t>Always treat for shock!</a:t>
            </a:r>
          </a:p>
          <a:p>
            <a:endParaRPr lang="en-US" dirty="0" smtClean="0"/>
          </a:p>
          <a:p>
            <a:r>
              <a:rPr lang="en-US" dirty="0" smtClean="0"/>
              <a:t>Talk to them, keep them calm</a:t>
            </a:r>
          </a:p>
          <a:p>
            <a:r>
              <a:rPr lang="en-US" dirty="0" smtClean="0"/>
              <a:t>Keep the person warm</a:t>
            </a:r>
          </a:p>
          <a:p>
            <a:r>
              <a:rPr lang="en-US" dirty="0" smtClean="0"/>
              <a:t>Raise their legs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8229600" y="228600"/>
            <a:ext cx="6858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/>
              <a:t>3. Prevent Disease Transmission</a:t>
            </a:r>
            <a:endParaRPr lang="en-US" sz="48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495800" cy="4953000"/>
          </a:xfrm>
        </p:spPr>
        <p:txBody>
          <a:bodyPr/>
          <a:lstStyle/>
          <a:p>
            <a:r>
              <a:rPr lang="en-US" dirty="0"/>
              <a:t>Don’t touch other people’s blood</a:t>
            </a:r>
          </a:p>
          <a:p>
            <a:r>
              <a:rPr lang="en-US" dirty="0"/>
              <a:t>Wear </a:t>
            </a:r>
            <a:r>
              <a:rPr lang="en-US" dirty="0" smtClean="0"/>
              <a:t>gloves </a:t>
            </a:r>
            <a:r>
              <a:rPr lang="en-US" dirty="0"/>
              <a:t>while giving first-aid</a:t>
            </a:r>
          </a:p>
          <a:p>
            <a:r>
              <a:rPr lang="en-US" dirty="0"/>
              <a:t>Throw-away bloody materials</a:t>
            </a:r>
          </a:p>
          <a:p>
            <a:r>
              <a:rPr lang="en-US" dirty="0"/>
              <a:t>Use clean first-aid supplies</a:t>
            </a:r>
          </a:p>
        </p:txBody>
      </p:sp>
      <p:pic>
        <p:nvPicPr>
          <p:cNvPr id="6148" name="Picture 4" descr="MPj017895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04360" y="2118360"/>
            <a:ext cx="5669280" cy="3810000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8229600" y="228600"/>
            <a:ext cx="6858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4. Stop Severe Bleeding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971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on gloves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 gauze pad, or improvise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Hold on securely, or wrap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Elevate the wound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(pressure points)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 and Settings\daharmer\Desktop\pressure.jpg"/>
          <p:cNvPicPr>
            <a:picLocks noChangeAspect="1" noChangeArrowheads="1"/>
          </p:cNvPicPr>
          <p:nvPr/>
        </p:nvPicPr>
        <p:blipFill>
          <a:blip r:embed="rId3" cstate="print"/>
          <a:srcRect l="9275" r="7246"/>
          <a:stretch>
            <a:fillRect/>
          </a:stretch>
        </p:blipFill>
        <p:spPr bwMode="auto">
          <a:xfrm>
            <a:off x="0" y="4572000"/>
            <a:ext cx="2743200" cy="2286000"/>
          </a:xfrm>
          <a:prstGeom prst="rect">
            <a:avLst/>
          </a:prstGeom>
          <a:noFill/>
        </p:spPr>
      </p:pic>
      <p:pic>
        <p:nvPicPr>
          <p:cNvPr id="1027" name="Picture 3" descr="C:\Documents and Settings\daharmer\Desktop\directpressure.jpg"/>
          <p:cNvPicPr>
            <a:picLocks noChangeAspect="1" noChangeArrowheads="1"/>
          </p:cNvPicPr>
          <p:nvPr/>
        </p:nvPicPr>
        <p:blipFill>
          <a:blip r:embed="rId4" cstate="print"/>
          <a:srcRect l="10000" r="20000"/>
          <a:stretch>
            <a:fillRect/>
          </a:stretch>
        </p:blipFill>
        <p:spPr bwMode="auto">
          <a:xfrm>
            <a:off x="5562600" y="4572000"/>
            <a:ext cx="2133600" cy="2286000"/>
          </a:xfrm>
          <a:prstGeom prst="rect">
            <a:avLst/>
          </a:prstGeom>
          <a:noFill/>
        </p:spPr>
      </p:pic>
      <p:pic>
        <p:nvPicPr>
          <p:cNvPr id="1028" name="Picture 4" descr="C:\Documents and Settings\daharmer\Desktop\pressurebandage1.jpg"/>
          <p:cNvPicPr>
            <a:picLocks noChangeAspect="1" noChangeArrowheads="1"/>
          </p:cNvPicPr>
          <p:nvPr/>
        </p:nvPicPr>
        <p:blipFill>
          <a:blip r:embed="rId5" cstate="print"/>
          <a:srcRect l="10000" r="7500"/>
          <a:stretch>
            <a:fillRect/>
          </a:stretch>
        </p:blipFill>
        <p:spPr bwMode="auto">
          <a:xfrm>
            <a:off x="2895600" y="4572000"/>
            <a:ext cx="2514600" cy="2286000"/>
          </a:xfrm>
          <a:prstGeom prst="rect">
            <a:avLst/>
          </a:prstGeom>
          <a:noFill/>
        </p:spPr>
      </p:pic>
      <p:pic>
        <p:nvPicPr>
          <p:cNvPr id="1029" name="Picture 5" descr="C:\Documents and Settings\daharmer\Desktop\pressure point.jpg"/>
          <p:cNvPicPr>
            <a:picLocks noChangeAspect="1" noChangeArrowheads="1"/>
          </p:cNvPicPr>
          <p:nvPr/>
        </p:nvPicPr>
        <p:blipFill>
          <a:blip r:embed="rId6" cstate="print"/>
          <a:srcRect t="2105"/>
          <a:stretch>
            <a:fillRect/>
          </a:stretch>
        </p:blipFill>
        <p:spPr bwMode="auto">
          <a:xfrm>
            <a:off x="7696200" y="4495800"/>
            <a:ext cx="1447800" cy="2362200"/>
          </a:xfrm>
          <a:prstGeom prst="rect">
            <a:avLst/>
          </a:prstGeom>
          <a:noFill/>
        </p:spPr>
      </p:pic>
      <p:sp>
        <p:nvSpPr>
          <p:cNvPr id="8" name="5-Point Star 7"/>
          <p:cNvSpPr/>
          <p:nvPr/>
        </p:nvSpPr>
        <p:spPr>
          <a:xfrm>
            <a:off x="8229600" y="228600"/>
            <a:ext cx="6858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5. Prevent Further Injury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move the person</a:t>
            </a:r>
          </a:p>
          <a:p>
            <a:r>
              <a:rPr lang="en-US" dirty="0" smtClean="0"/>
              <a:t>Protect the head and neck</a:t>
            </a:r>
          </a:p>
          <a:p>
            <a:r>
              <a:rPr lang="en-US" dirty="0" smtClean="0"/>
              <a:t>Immobilize injuries</a:t>
            </a:r>
            <a:endParaRPr lang="en-US" dirty="0"/>
          </a:p>
        </p:txBody>
      </p:sp>
      <p:pic>
        <p:nvPicPr>
          <p:cNvPr id="4098" name="Picture 2" descr="http://alexandallison.files.wordpress.com/2008/07/wilson-046.jpg"/>
          <p:cNvPicPr>
            <a:picLocks noChangeAspect="1" noChangeArrowheads="1"/>
          </p:cNvPicPr>
          <p:nvPr/>
        </p:nvPicPr>
        <p:blipFill>
          <a:blip r:embed="rId3" cstate="print"/>
          <a:srcRect l="581" r="5233"/>
          <a:stretch>
            <a:fillRect/>
          </a:stretch>
        </p:blipFill>
        <p:spPr bwMode="auto">
          <a:xfrm>
            <a:off x="5029200" y="3581400"/>
            <a:ext cx="4114800" cy="3276600"/>
          </a:xfrm>
          <a:prstGeom prst="rect">
            <a:avLst/>
          </a:prstGeom>
          <a:noFill/>
        </p:spPr>
      </p:pic>
      <p:pic>
        <p:nvPicPr>
          <p:cNvPr id="4100" name="Picture 4" descr="http://turleybackboardpad.com/images/DSC_0391.JPG"/>
          <p:cNvPicPr>
            <a:picLocks noChangeAspect="1" noChangeArrowheads="1"/>
          </p:cNvPicPr>
          <p:nvPr/>
        </p:nvPicPr>
        <p:blipFill>
          <a:blip r:embed="rId4" cstate="print"/>
          <a:srcRect t="18933"/>
          <a:stretch>
            <a:fillRect/>
          </a:stretch>
        </p:blipFill>
        <p:spPr bwMode="auto">
          <a:xfrm>
            <a:off x="2362200" y="3581400"/>
            <a:ext cx="2694572" cy="3276600"/>
          </a:xfrm>
          <a:prstGeom prst="rect">
            <a:avLst/>
          </a:prstGeom>
          <a:noFill/>
        </p:spPr>
      </p:pic>
      <p:pic>
        <p:nvPicPr>
          <p:cNvPr id="4102" name="Picture 6" descr="http://www.scoutingmagazine.org/issues/0811/art/a-deep03.jpg"/>
          <p:cNvPicPr>
            <a:picLocks noChangeAspect="1" noChangeArrowheads="1"/>
          </p:cNvPicPr>
          <p:nvPr/>
        </p:nvPicPr>
        <p:blipFill>
          <a:blip r:embed="rId5" cstate="print"/>
          <a:srcRect r="1587"/>
          <a:stretch>
            <a:fillRect/>
          </a:stretch>
        </p:blipFill>
        <p:spPr bwMode="auto">
          <a:xfrm>
            <a:off x="0" y="3593591"/>
            <a:ext cx="2362200" cy="3264409"/>
          </a:xfrm>
          <a:prstGeom prst="rect">
            <a:avLst/>
          </a:prstGeom>
          <a:noFill/>
        </p:spPr>
      </p:pic>
      <p:sp>
        <p:nvSpPr>
          <p:cNvPr id="7" name="5-Point Star 6"/>
          <p:cNvSpPr/>
          <p:nvPr/>
        </p:nvSpPr>
        <p:spPr>
          <a:xfrm>
            <a:off x="8229600" y="228600"/>
            <a:ext cx="6858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6. CPR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To be continued…</a:t>
            </a:r>
            <a:endParaRPr lang="en-US" sz="7200" dirty="0"/>
          </a:p>
        </p:txBody>
      </p:sp>
      <p:sp>
        <p:nvSpPr>
          <p:cNvPr id="4" name="5-Point Star 3"/>
          <p:cNvSpPr/>
          <p:nvPr/>
        </p:nvSpPr>
        <p:spPr>
          <a:xfrm>
            <a:off x="8229600" y="228600"/>
            <a:ext cx="6858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167</Words>
  <Application>Microsoft Office PowerPoint</Application>
  <PresentationFormat>On-screen Show (4:3)</PresentationFormat>
  <Paragraphs>49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First-aid</vt:lpstr>
      <vt:lpstr>6 Lifesaving Skills</vt:lpstr>
      <vt:lpstr>1. Stay Calm</vt:lpstr>
      <vt:lpstr>Slide 4</vt:lpstr>
      <vt:lpstr>2. Treat for Shock</vt:lpstr>
      <vt:lpstr>3. Prevent Disease Transmission</vt:lpstr>
      <vt:lpstr>4. Stop Severe Bleeding</vt:lpstr>
      <vt:lpstr>5. Prevent Further Injury</vt:lpstr>
      <vt:lpstr>6. CPR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First-aid</dc:title>
  <dc:creator/>
  <cp:lastModifiedBy>Test</cp:lastModifiedBy>
  <cp:revision>23</cp:revision>
  <dcterms:created xsi:type="dcterms:W3CDTF">2006-08-16T00:00:00Z</dcterms:created>
  <dcterms:modified xsi:type="dcterms:W3CDTF">2011-01-05T17:11:22Z</dcterms:modified>
</cp:coreProperties>
</file>