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opdocumentaryfilms.com/secrets-suga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Carbohydrates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bodies main source of energy!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Intake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Carbohydrates</a:t>
            </a:r>
            <a:r>
              <a:rPr lang="en-US" dirty="0"/>
              <a:t> provide your body </a:t>
            </a:r>
            <a:r>
              <a:rPr lang="en-US" dirty="0" smtClean="0"/>
              <a:t>with energy </a:t>
            </a:r>
            <a:r>
              <a:rPr lang="en-US" dirty="0"/>
              <a:t>that can be used during exercise. Carbohydrates contain (4 calories per gram), so a food with 10 grams of carbohydrate provides 40 calories of energy.   </a:t>
            </a:r>
          </a:p>
          <a:p>
            <a:r>
              <a:rPr lang="en-US" b="1" dirty="0"/>
              <a:t>55% to 60% of your total calories should come from carbohydrates. </a:t>
            </a:r>
            <a:endParaRPr lang="en-US" b="1" dirty="0" smtClean="0"/>
          </a:p>
          <a:p>
            <a:r>
              <a:rPr lang="en-US" b="1" dirty="0" smtClean="0"/>
              <a:t>Servings: 3-6 </a:t>
            </a:r>
            <a:r>
              <a:rPr lang="en-US" b="1" dirty="0" err="1" smtClean="0"/>
              <a:t>oz</a:t>
            </a:r>
            <a:r>
              <a:rPr lang="en-US" dirty="0" smtClean="0"/>
              <a:t> a day = 1oz is a slice of bread</a:t>
            </a:r>
            <a:endParaRPr lang="en-US" b="1" dirty="0"/>
          </a:p>
          <a:p>
            <a:r>
              <a:rPr lang="en-US" b="1" dirty="0"/>
              <a:t>15%</a:t>
            </a:r>
            <a:r>
              <a:rPr lang="en-US" dirty="0"/>
              <a:t> or less should come from </a:t>
            </a:r>
            <a:r>
              <a:rPr lang="en-US" b="1" u="sng" dirty="0"/>
              <a:t>simple </a:t>
            </a:r>
            <a:r>
              <a:rPr lang="en-US" dirty="0"/>
              <a:t>carbohydrates. </a:t>
            </a:r>
          </a:p>
          <a:p>
            <a:r>
              <a:rPr lang="en-US" b="1" dirty="0"/>
              <a:t>40-50%</a:t>
            </a:r>
            <a:r>
              <a:rPr lang="en-US" dirty="0"/>
              <a:t> should come from </a:t>
            </a:r>
            <a:r>
              <a:rPr lang="en-US" b="1" u="sng" dirty="0"/>
              <a:t>complex</a:t>
            </a:r>
            <a:r>
              <a:rPr lang="en-US" dirty="0"/>
              <a:t> carbohydrates.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does the Grains group help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grains you eat contain sugars, this is where the main source of energy comes from. </a:t>
            </a:r>
          </a:p>
          <a:p>
            <a:r>
              <a:rPr lang="en-US" dirty="0" smtClean="0"/>
              <a:t>There are two types of sugar: Simple and Complex</a:t>
            </a:r>
          </a:p>
          <a:p>
            <a:r>
              <a:rPr lang="en-US" dirty="0" smtClean="0"/>
              <a:t>Types of Grain: Whole and Refined </a:t>
            </a:r>
          </a:p>
          <a:p>
            <a:pPr lvl="1"/>
            <a:r>
              <a:rPr lang="en-US" dirty="0" smtClean="0"/>
              <a:t>Whole = bran, germ</a:t>
            </a:r>
          </a:p>
          <a:p>
            <a:pPr lvl="1"/>
            <a:r>
              <a:rPr lang="en-US" dirty="0" smtClean="0"/>
              <a:t>Refined = milled, processed </a:t>
            </a:r>
          </a:p>
          <a:p>
            <a:r>
              <a:rPr lang="en-US" dirty="0"/>
              <a:t>Your diet should be primarily made up of whole grains </a:t>
            </a:r>
            <a:r>
              <a:rPr lang="en-US" dirty="0" smtClean="0"/>
              <a:t>(at least half)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5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vs.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4" y="2125362"/>
            <a:ext cx="10688594" cy="3793524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</a:pPr>
            <a:r>
              <a:rPr lang="en-US" sz="4500" b="1" u="sng" dirty="0"/>
              <a:t>Simple carbohydrates</a:t>
            </a:r>
            <a:r>
              <a:rPr lang="en-US" sz="4500" b="1" dirty="0"/>
              <a:t> (15% or </a:t>
            </a:r>
            <a:r>
              <a:rPr lang="en-US" sz="4500" b="1" dirty="0" smtClean="0"/>
              <a:t>less)</a:t>
            </a:r>
            <a:r>
              <a:rPr lang="en-US" altLang="en-US" sz="4500" dirty="0"/>
              <a:t> </a:t>
            </a:r>
          </a:p>
          <a:p>
            <a:pPr>
              <a:buFontTx/>
              <a:buNone/>
            </a:pPr>
            <a:r>
              <a:rPr lang="en-US" altLang="en-US" sz="4500" dirty="0" smtClean="0"/>
              <a:t>Simple </a:t>
            </a:r>
            <a:r>
              <a:rPr lang="en-US" altLang="en-US" sz="4500" dirty="0"/>
              <a:t>carbohydrates are sugars that enter the bloodstream rapidly and provide quick energy.</a:t>
            </a:r>
          </a:p>
          <a:p>
            <a:pPr lvl="1"/>
            <a:r>
              <a:rPr lang="en-US" altLang="en-US" sz="4500" dirty="0"/>
              <a:t>Simple carbs provide calories but few vitamins and </a:t>
            </a:r>
            <a:r>
              <a:rPr lang="en-US" altLang="en-US" sz="4500" dirty="0" smtClean="0"/>
              <a:t>minerals.</a:t>
            </a:r>
          </a:p>
          <a:p>
            <a:pPr lvl="1"/>
            <a:r>
              <a:rPr lang="en-US" sz="4500" dirty="0" smtClean="0"/>
              <a:t>Examples: molasses</a:t>
            </a:r>
            <a:r>
              <a:rPr lang="en-US" sz="4500" dirty="0"/>
              <a:t>, honey, and anything sweet like candy, cookies, or cakes. </a:t>
            </a:r>
            <a:endParaRPr lang="en-US" sz="4500" dirty="0" smtClean="0"/>
          </a:p>
          <a:p>
            <a:pPr lvl="1"/>
            <a:r>
              <a:rPr lang="en-US" sz="4500" dirty="0" smtClean="0"/>
              <a:t>Some </a:t>
            </a:r>
            <a:r>
              <a:rPr lang="en-US" sz="4500" dirty="0"/>
              <a:t>simple sugars, such as those in fruit and milk, are </a:t>
            </a:r>
            <a:r>
              <a:rPr lang="en-US" sz="4500" dirty="0" smtClean="0"/>
              <a:t>natural. </a:t>
            </a:r>
          </a:p>
          <a:p>
            <a:pPr lvl="1"/>
            <a:r>
              <a:rPr lang="en-US" sz="4500" dirty="0"/>
              <a:t>T</a:t>
            </a:r>
            <a:r>
              <a:rPr lang="en-US" sz="4500" dirty="0" smtClean="0"/>
              <a:t>he </a:t>
            </a:r>
            <a:r>
              <a:rPr lang="en-US" sz="4500" dirty="0"/>
              <a:t>majority of simple sugars we consume are added to foods (refined sugars). </a:t>
            </a:r>
            <a:br>
              <a:rPr lang="en-US" sz="4500" dirty="0"/>
            </a:br>
            <a:r>
              <a:rPr lang="en-US" sz="4500" b="1" dirty="0"/>
              <a:t>     </a:t>
            </a:r>
            <a:endParaRPr lang="en-US" sz="4500" b="1" dirty="0" smtClean="0"/>
          </a:p>
          <a:p>
            <a:pPr marL="0" indent="0">
              <a:buNone/>
            </a:pPr>
            <a:r>
              <a:rPr lang="en-US" sz="4500" b="1" dirty="0" smtClean="0"/>
              <a:t>Fructose-Fruit</a:t>
            </a:r>
            <a:r>
              <a:rPr lang="en-US" sz="4500" b="1" dirty="0"/>
              <a:t>				</a:t>
            </a:r>
            <a:r>
              <a:rPr lang="en-US" sz="4500" b="1" dirty="0" smtClean="0"/>
              <a:t>Documentary:	</a:t>
            </a:r>
            <a:r>
              <a:rPr lang="en-US" sz="4500" b="1" dirty="0" smtClean="0">
                <a:hlinkClick r:id="rId2"/>
              </a:rPr>
              <a:t>http://topdocumentaryfilms.com/secrets-sugar/</a:t>
            </a:r>
            <a:endParaRPr lang="en-US" sz="4500" b="1" dirty="0" smtClean="0"/>
          </a:p>
          <a:p>
            <a:pPr marL="0" indent="0">
              <a:buNone/>
            </a:pPr>
            <a:r>
              <a:rPr lang="en-US" sz="4500" b="1" dirty="0" smtClean="0"/>
              <a:t>Lactose-Milk</a:t>
            </a:r>
          </a:p>
          <a:p>
            <a:pPr>
              <a:buNone/>
            </a:pPr>
            <a:r>
              <a:rPr lang="en-US" sz="4500" b="1" dirty="0" smtClean="0"/>
              <a:t>Maltose-Grain</a:t>
            </a:r>
          </a:p>
          <a:p>
            <a:pPr>
              <a:buNone/>
            </a:pPr>
            <a:r>
              <a:rPr lang="en-US" sz="4500" b="1" dirty="0" smtClean="0"/>
              <a:t>Sucrose-Sugar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1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vs.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u="sng" dirty="0"/>
              <a:t>Complex carbohydrates</a:t>
            </a:r>
            <a:r>
              <a:rPr lang="en-US" b="1" dirty="0"/>
              <a:t> (40-50%) </a:t>
            </a:r>
            <a:endParaRPr lang="en-US" b="1" dirty="0" smtClean="0"/>
          </a:p>
          <a:p>
            <a:pPr>
              <a:buFontTx/>
              <a:buNone/>
            </a:pPr>
            <a:r>
              <a:rPr lang="en-US" altLang="en-US" dirty="0" smtClean="0"/>
              <a:t>Complex </a:t>
            </a:r>
            <a:r>
              <a:rPr lang="en-US" altLang="en-US" dirty="0"/>
              <a:t>carbohydrates are made up of sugars that are linked </a:t>
            </a:r>
            <a:r>
              <a:rPr lang="en-US" altLang="en-US" dirty="0" smtClean="0"/>
              <a:t>together chemically </a:t>
            </a:r>
            <a:r>
              <a:rPr lang="en-US" altLang="en-US" dirty="0"/>
              <a:t>to form long chains.</a:t>
            </a:r>
          </a:p>
          <a:p>
            <a:r>
              <a:rPr lang="en-US" altLang="en-US" dirty="0"/>
              <a:t>Starch – a food substance that is made and stored in most plants</a:t>
            </a:r>
          </a:p>
          <a:p>
            <a:pPr lvl="1"/>
            <a:r>
              <a:rPr lang="en-US" altLang="en-US" dirty="0"/>
              <a:t>Provide long-lasting </a:t>
            </a:r>
            <a:r>
              <a:rPr lang="en-US" altLang="en-US" dirty="0" smtClean="0"/>
              <a:t>energy</a:t>
            </a:r>
            <a:endParaRPr lang="en-US" dirty="0" smtClean="0"/>
          </a:p>
          <a:p>
            <a:r>
              <a:rPr lang="en-US" dirty="0" smtClean="0"/>
              <a:t>Examples: whole </a:t>
            </a:r>
            <a:r>
              <a:rPr lang="en-US" dirty="0"/>
              <a:t>grain breads, cereals, pasta, rice, and vegetables</a:t>
            </a:r>
          </a:p>
          <a:p>
            <a:pPr>
              <a:buNone/>
            </a:pPr>
            <a:r>
              <a:rPr lang="en-US" dirty="0"/>
              <a:t>    (peas, beans, potatoes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0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Fiber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Fiber is a type of complex carbohydrate that is found in plants.</a:t>
            </a:r>
          </a:p>
          <a:p>
            <a:r>
              <a:rPr lang="en-US" altLang="en-US" dirty="0"/>
              <a:t>The part of grains and plant foods that cannot be digested is called </a:t>
            </a:r>
            <a:r>
              <a:rPr lang="en-US" altLang="en-US" b="1" dirty="0"/>
              <a:t>fiber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r>
              <a:rPr lang="en-US" altLang="en-US" dirty="0" smtClean="0"/>
              <a:t>A </a:t>
            </a:r>
            <a:r>
              <a:rPr lang="en-US" altLang="en-US" dirty="0"/>
              <a:t>high-fiber </a:t>
            </a:r>
            <a:r>
              <a:rPr lang="en-US" altLang="en-US" dirty="0" smtClean="0"/>
              <a:t>diet</a:t>
            </a:r>
          </a:p>
          <a:p>
            <a:pPr lvl="1"/>
            <a:r>
              <a:rPr lang="en-US" altLang="en-US" dirty="0" smtClean="0"/>
              <a:t>helps </a:t>
            </a:r>
            <a:r>
              <a:rPr lang="en-US" altLang="en-US" dirty="0"/>
              <a:t>prevent </a:t>
            </a:r>
            <a:r>
              <a:rPr lang="en-US" altLang="en-US" dirty="0" smtClean="0"/>
              <a:t>constipation</a:t>
            </a:r>
          </a:p>
          <a:p>
            <a:pPr lvl="1"/>
            <a:r>
              <a:rPr lang="en-US" altLang="en-US" dirty="0" smtClean="0"/>
              <a:t>may </a:t>
            </a:r>
            <a:r>
              <a:rPr lang="en-US" altLang="en-US" dirty="0"/>
              <a:t>reduce the risk of colon </a:t>
            </a:r>
            <a:r>
              <a:rPr lang="en-US" altLang="en-US" dirty="0" smtClean="0"/>
              <a:t>cancer</a:t>
            </a:r>
          </a:p>
          <a:p>
            <a:pPr lvl="1"/>
            <a:r>
              <a:rPr lang="en-US" altLang="en-US" dirty="0" smtClean="0"/>
              <a:t>may </a:t>
            </a:r>
            <a:r>
              <a:rPr lang="en-US" altLang="en-US" dirty="0"/>
              <a:t>help prevent heart </a:t>
            </a:r>
            <a:r>
              <a:rPr lang="en-US" altLang="en-US" dirty="0" smtClean="0"/>
              <a:t>disease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6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Insoluble vs Soluble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•"/>
            </a:pPr>
            <a:r>
              <a:rPr lang="en-US" altLang="en-US" dirty="0" smtClean="0"/>
              <a:t>Soluble</a:t>
            </a:r>
          </a:p>
          <a:p>
            <a:pPr marL="800100" lvl="1" indent="-342900">
              <a:buFontTx/>
              <a:buChar char="•"/>
            </a:pPr>
            <a:r>
              <a:rPr lang="en-US" altLang="en-US" dirty="0"/>
              <a:t>Eating foods with soluble fiber reduces your blood cholesterol level and your risk of developing heart disease.</a:t>
            </a:r>
          </a:p>
          <a:p>
            <a:pPr marL="800100" lvl="1" indent="-342900">
              <a:buFontTx/>
              <a:buChar char="•"/>
            </a:pPr>
            <a:r>
              <a:rPr lang="en-US" altLang="en-US" dirty="0"/>
              <a:t>Good sources: wheat, bran, barley, rye, oats, whole grain pasta</a:t>
            </a:r>
            <a:r>
              <a:rPr lang="en-US" altLang="en-US" dirty="0" smtClean="0"/>
              <a:t>, breads</a:t>
            </a:r>
            <a:r>
              <a:rPr lang="en-US" altLang="en-US" dirty="0"/>
              <a:t>, cereals</a:t>
            </a:r>
            <a:r>
              <a:rPr lang="en-US" altLang="en-US" dirty="0" smtClean="0"/>
              <a:t>…</a:t>
            </a:r>
          </a:p>
          <a:p>
            <a:pPr marL="342900" indent="-342900">
              <a:buFontTx/>
              <a:buChar char="•"/>
            </a:pPr>
            <a:r>
              <a:rPr lang="en-US" altLang="en-US" dirty="0" smtClean="0"/>
              <a:t>Insoluble</a:t>
            </a:r>
          </a:p>
          <a:p>
            <a:pPr marL="800100" lvl="1" indent="-342900">
              <a:buFontTx/>
              <a:buChar char="•"/>
            </a:pPr>
            <a:r>
              <a:rPr lang="en-US" altLang="en-US" dirty="0" smtClean="0"/>
              <a:t>Binds </a:t>
            </a:r>
            <a:r>
              <a:rPr lang="en-US" altLang="en-US" dirty="0"/>
              <a:t>with water to help produce bowel movements (prevent constipation).</a:t>
            </a:r>
          </a:p>
          <a:p>
            <a:pPr marL="800100" lvl="1" indent="-342900">
              <a:buFontTx/>
              <a:buChar char="•"/>
            </a:pPr>
            <a:r>
              <a:rPr lang="en-US" altLang="en-US" dirty="0"/>
              <a:t>Associated with reduced risk of colon cancer.</a:t>
            </a:r>
          </a:p>
          <a:p>
            <a:pPr marL="800100" lvl="1" indent="-342900">
              <a:buFontTx/>
              <a:buChar char="•"/>
            </a:pPr>
            <a:r>
              <a:rPr lang="en-US" altLang="en-US" dirty="0"/>
              <a:t>Good sources: wheat products, leafy vegetables, and fruits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5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Your Body</a:t>
            </a:r>
            <a:r>
              <a:rPr lang="ja-JP" altLang="en-US" dirty="0">
                <a:solidFill>
                  <a:schemeClr val="tx1"/>
                </a:solidFill>
              </a:rPr>
              <a:t>’</a:t>
            </a:r>
            <a:r>
              <a:rPr lang="en-US" altLang="ja-JP" dirty="0">
                <a:solidFill>
                  <a:schemeClr val="tx1"/>
                </a:solidFill>
              </a:rPr>
              <a:t>s Energy Reserves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 a meal, you usually eat more carbohydrates than your body can immediately use.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/>
              <a:t>The extra glucose is converted into a type of starch called glycogen.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/>
              <a:t>Glycogen is stored in the muscles and when you need energy, it is converted to glucose.</a:t>
            </a:r>
          </a:p>
          <a:p>
            <a:r>
              <a:rPr lang="en-US" altLang="en-US" dirty="0"/>
              <a:t>If you eat so many carbohydrates that the body</a:t>
            </a:r>
            <a:r>
              <a:rPr lang="ja-JP" altLang="en-US" dirty="0"/>
              <a:t>’</a:t>
            </a:r>
            <a:r>
              <a:rPr lang="en-US" altLang="ja-JP" dirty="0"/>
              <a:t>s glycogen stores are full, then the excess carbohydrates are stored as fat instead.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03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465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MS PGothic</vt:lpstr>
      <vt:lpstr>Arial</vt:lpstr>
      <vt:lpstr>Garamond</vt:lpstr>
      <vt:lpstr>ＭＳ Ｐ明朝</vt:lpstr>
      <vt:lpstr>Organic</vt:lpstr>
      <vt:lpstr>Carbohydrates </vt:lpstr>
      <vt:lpstr>Carbohydrate Intake </vt:lpstr>
      <vt:lpstr>So, how does the Grains group help me?</vt:lpstr>
      <vt:lpstr>Simple vs. Complex</vt:lpstr>
      <vt:lpstr>Simple vs. Complex</vt:lpstr>
      <vt:lpstr>Fiber</vt:lpstr>
      <vt:lpstr>Insoluble vs Soluble Fiber</vt:lpstr>
      <vt:lpstr>Your Body’s Energy Reserves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Julie Rosine</dc:creator>
  <cp:lastModifiedBy>Julie Rosine</cp:lastModifiedBy>
  <cp:revision>8</cp:revision>
  <dcterms:created xsi:type="dcterms:W3CDTF">2017-02-07T00:46:29Z</dcterms:created>
  <dcterms:modified xsi:type="dcterms:W3CDTF">2017-02-07T01:44:38Z</dcterms:modified>
</cp:coreProperties>
</file>